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3" r:id="rId4"/>
    <p:sldId id="264" r:id="rId5"/>
    <p:sldId id="258" r:id="rId6"/>
    <p:sldId id="259" r:id="rId7"/>
    <p:sldId id="271" r:id="rId8"/>
    <p:sldId id="260" r:id="rId9"/>
    <p:sldId id="261" r:id="rId10"/>
    <p:sldId id="262" r:id="rId11"/>
    <p:sldId id="265" r:id="rId12"/>
    <p:sldId id="266" r:id="rId13"/>
    <p:sldId id="269" r:id="rId14"/>
    <p:sldId id="267" r:id="rId15"/>
    <p:sldId id="268" r:id="rId16"/>
    <p:sldId id="270"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71" autoAdjust="0"/>
    <p:restoredTop sz="93250" autoAdjust="0"/>
  </p:normalViewPr>
  <p:slideViewPr>
    <p:cSldViewPr>
      <p:cViewPr>
        <p:scale>
          <a:sx n="63" d="100"/>
          <a:sy n="63" d="100"/>
        </p:scale>
        <p:origin x="-1866"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53482-54FD-4ADE-9C2F-E675B50DB1F5}" type="datetimeFigureOut">
              <a:rPr lang="en-US" smtClean="0"/>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9972E-DA39-43D6-9BDA-74925913B824}" type="slidenum">
              <a:rPr lang="en-US" smtClean="0"/>
              <a:t>‹#›</a:t>
            </a:fld>
            <a:endParaRPr lang="en-US"/>
          </a:p>
        </p:txBody>
      </p:sp>
    </p:spTree>
    <p:extLst>
      <p:ext uri="{BB962C8B-B14F-4D97-AF65-F5344CB8AC3E}">
        <p14:creationId xmlns:p14="http://schemas.microsoft.com/office/powerpoint/2010/main" val="41130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9972E-DA39-43D6-9BDA-74925913B824}" type="slidenum">
              <a:rPr lang="en-US" smtClean="0"/>
              <a:t>8</a:t>
            </a:fld>
            <a:endParaRPr lang="en-US"/>
          </a:p>
        </p:txBody>
      </p:sp>
    </p:spTree>
    <p:extLst>
      <p:ext uri="{BB962C8B-B14F-4D97-AF65-F5344CB8AC3E}">
        <p14:creationId xmlns:p14="http://schemas.microsoft.com/office/powerpoint/2010/main" val="1813927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E9EDB7C-AFAC-4665-B3EB-0F50D4FA9478}" type="datetimeFigureOut">
              <a:rPr lang="en-US" smtClean="0"/>
              <a:t>11/26/2013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E6DE0FE-5C46-445F-A77C-04318C644A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9EDB7C-AFAC-4665-B3EB-0F50D4FA9478}" type="datetimeFigureOut">
              <a:rPr lang="en-US" smtClean="0"/>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6DE0FE-5C46-445F-A77C-04318C644A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E9EDB7C-AFAC-4665-B3EB-0F50D4FA9478}" type="datetimeFigureOut">
              <a:rPr lang="en-US" smtClean="0"/>
              <a:t>11/26/2013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E6DE0FE-5C46-445F-A77C-04318C644A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9EDB7C-AFAC-4665-B3EB-0F50D4FA9478}" type="datetimeFigureOut">
              <a:rPr lang="en-US" smtClean="0"/>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6DE0FE-5C46-445F-A77C-04318C644A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E9EDB7C-AFAC-4665-B3EB-0F50D4FA9478}" type="datetimeFigureOut">
              <a:rPr lang="en-US" smtClean="0"/>
              <a:t>11/26/2013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E6DE0FE-5C46-445F-A77C-04318C644A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9EDB7C-AFAC-4665-B3EB-0F50D4FA9478}" type="datetimeFigureOut">
              <a:rPr lang="en-US" smtClean="0"/>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E6DE0FE-5C46-445F-A77C-04318C644A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9EDB7C-AFAC-4665-B3EB-0F50D4FA9478}" type="datetimeFigureOut">
              <a:rPr lang="en-US" smtClean="0"/>
              <a:t>11/26/2013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E6DE0FE-5C46-445F-A77C-04318C644A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E9EDB7C-AFAC-4665-B3EB-0F50D4FA9478}" type="datetimeFigureOut">
              <a:rPr lang="en-US" smtClean="0"/>
              <a:t>11/26/2013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E6DE0FE-5C46-445F-A77C-04318C644A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E9EDB7C-AFAC-4665-B3EB-0F50D4FA9478}" type="datetimeFigureOut">
              <a:rPr lang="en-US" smtClean="0"/>
              <a:t>11/26/2013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E6DE0FE-5C46-445F-A77C-04318C644A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9EDB7C-AFAC-4665-B3EB-0F50D4FA9478}" type="datetimeFigureOut">
              <a:rPr lang="en-US" smtClean="0"/>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E6DE0FE-5C46-445F-A77C-04318C644A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E9EDB7C-AFAC-4665-B3EB-0F50D4FA9478}" type="datetimeFigureOut">
              <a:rPr lang="en-US" smtClean="0"/>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E6DE0FE-5C46-445F-A77C-04318C644A49}"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E9EDB7C-AFAC-4665-B3EB-0F50D4FA9478}" type="datetimeFigureOut">
              <a:rPr lang="en-US" smtClean="0"/>
              <a:t>11/26/2013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E6DE0FE-5C46-445F-A77C-04318C644A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kids.lovetoknow.com/wiki/Autumn_Facts_for_Kids" TargetMode="External"/><Relationship Id="rId2" Type="http://schemas.openxmlformats.org/officeDocument/2006/relationships/hyperlink" Target="http://blog.livepsychicsnetwork.com/uncategorized/fun-and-interesting-autumn-facts/" TargetMode="Externa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mschelseawiler.weebly.com/"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g"/><Relationship Id="rId7" Type="http://schemas.microsoft.com/office/2007/relationships/hdphoto" Target="../media/hdphoto3.wdp"/><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mschelseawiler.weebly.com/" TargetMode="External"/><Relationship Id="rId2" Type="http://schemas.openxmlformats.org/officeDocument/2006/relationships/image" Target="../media/image5.wmf"/><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Gt8H7St8yKm-M&amp;tbnid=melArbBB-FOQVM:&amp;ved=0CAUQjRw&amp;url=http://www.destination360.com/north-america/us/mississippi/jackson-zoo&amp;ei=c9uEUrHbN8bmyQHfhICYDw&amp;bvm=bv.56343320,d.aWc&amp;psig=AFQjCNHFRKZGcnJ9rAmkegsNqGKK9kQGhg&amp;ust=1384525027591574" TargetMode="External"/><Relationship Id="rId2" Type="http://schemas.openxmlformats.org/officeDocument/2006/relationships/hyperlink" Target="http://mschelseawiler.weebly.com/" TargetMode="Externa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934" y="304800"/>
            <a:ext cx="5853332" cy="1219200"/>
          </a:xfrm>
        </p:spPr>
        <p:txBody>
          <a:bodyPr/>
          <a:lstStyle/>
          <a:p>
            <a:pPr algn="ctr"/>
            <a:r>
              <a:rPr lang="en-US" sz="4600" dirty="0" smtClean="0"/>
              <a:t>Seasons of change</a:t>
            </a:r>
            <a:endParaRPr lang="en-US" sz="4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905000"/>
            <a:ext cx="3657600" cy="3657600"/>
          </a:xfrm>
          <a:prstGeom prst="rect">
            <a:avLst/>
          </a:prstGeom>
        </p:spPr>
      </p:pic>
      <p:sp>
        <p:nvSpPr>
          <p:cNvPr id="3" name="Rectangle 2"/>
          <p:cNvSpPr/>
          <p:nvPr/>
        </p:nvSpPr>
        <p:spPr>
          <a:xfrm rot="16200000">
            <a:off x="-1379113" y="2858125"/>
            <a:ext cx="5943601" cy="1446550"/>
          </a:xfrm>
          <a:prstGeom prst="rect">
            <a:avLst/>
          </a:prstGeom>
          <a:noFill/>
        </p:spPr>
        <p:txBody>
          <a:bodyPr wrap="square" lIns="91440" tIns="45720" rIns="91440" bIns="45720">
            <a:spAutoFit/>
          </a:bodyPr>
          <a:lstStyle/>
          <a:p>
            <a:pPr algn="ctr"/>
            <a:r>
              <a:rPr lang="en-US"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UNIT PLAN</a:t>
            </a:r>
            <a:endParaRPr lang="en-US"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1446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wdDnDiag">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9382" y="152400"/>
            <a:ext cx="8056418" cy="762000"/>
          </a:xfrm>
        </p:spPr>
        <p:txBody>
          <a:bodyPr>
            <a:noAutofit/>
          </a:bodyPr>
          <a:lstStyle/>
          <a:p>
            <a:r>
              <a:rPr lang="en-US" sz="4000" dirty="0" smtClean="0"/>
              <a:t>Week three and four cont. </a:t>
            </a:r>
            <a:endParaRPr lang="en-US" sz="4000" dirty="0"/>
          </a:p>
        </p:txBody>
      </p:sp>
      <p:sp>
        <p:nvSpPr>
          <p:cNvPr id="3" name="TextBox 2"/>
          <p:cNvSpPr txBox="1"/>
          <p:nvPr/>
        </p:nvSpPr>
        <p:spPr>
          <a:xfrm>
            <a:off x="4371109" y="1201073"/>
            <a:ext cx="3505200" cy="4832092"/>
          </a:xfrm>
          <a:prstGeom prst="rect">
            <a:avLst/>
          </a:prstGeom>
          <a:noFill/>
        </p:spPr>
        <p:txBody>
          <a:bodyPr wrap="square" rtlCol="0">
            <a:spAutoFit/>
          </a:bodyPr>
          <a:lstStyle/>
          <a:p>
            <a:r>
              <a:rPr lang="en-US" sz="2800" b="1" dirty="0" smtClean="0">
                <a:solidFill>
                  <a:schemeClr val="accent2">
                    <a:lumMod val="75000"/>
                  </a:schemeClr>
                </a:solidFill>
                <a:latin typeface="Batang" panose="02030600000101010101" pitchFamily="18" charset="-127"/>
                <a:ea typeface="Batang" panose="02030600000101010101" pitchFamily="18" charset="-127"/>
              </a:rPr>
              <a:t>After you have completed the web quest, each pair will make a presentation about their web quest and what they found out during it. You will present your presentation to the class. </a:t>
            </a:r>
            <a:endParaRPr lang="en-US" sz="2800" b="1" dirty="0">
              <a:solidFill>
                <a:schemeClr val="accent2">
                  <a:lumMod val="75000"/>
                </a:schemeClr>
              </a:solidFill>
              <a:latin typeface="Batang" panose="02030600000101010101" pitchFamily="18" charset="-127"/>
              <a:ea typeface="Batang" panose="02030600000101010101" pitchFamily="18" charset="-127"/>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33600"/>
            <a:ext cx="3956050" cy="2967038"/>
          </a:xfrm>
          <a:prstGeom prst="rect">
            <a:avLst/>
          </a:prstGeom>
        </p:spPr>
      </p:pic>
    </p:spTree>
    <p:extLst>
      <p:ext uri="{BB962C8B-B14F-4D97-AF65-F5344CB8AC3E}">
        <p14:creationId xmlns:p14="http://schemas.microsoft.com/office/powerpoint/2010/main" val="20100319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381000"/>
            <a:ext cx="5562600" cy="769441"/>
          </a:xfrm>
          <a:prstGeom prst="rect">
            <a:avLst/>
          </a:prstGeom>
          <a:noFill/>
        </p:spPr>
        <p:txBody>
          <a:bodyPr wrap="square" lIns="91440" tIns="45720" rIns="91440" bIns="45720">
            <a:spAutoFit/>
          </a:bodyPr>
          <a:lstStyle/>
          <a:p>
            <a:pPr algn="ct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WEEKS FIVE AND SIX</a:t>
            </a:r>
            <a:endParaRPr 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1447800" y="2514600"/>
            <a:ext cx="5253619" cy="923330"/>
          </a:xfrm>
          <a:prstGeom prst="rect">
            <a:avLst/>
          </a:prstGeom>
          <a:noFill/>
          <a:ln w="38100">
            <a:noFill/>
          </a:ln>
        </p:spPr>
        <p:txBody>
          <a:bodyPr wrap="none" lIns="91440" tIns="45720" rIns="91440" bIns="45720">
            <a:spAutoFit/>
          </a:bodyPr>
          <a:lstStyle/>
          <a:p>
            <a:pPr algn="ctr"/>
            <a:r>
              <a:rPr lang="en-US" sz="5400" b="1" dirty="0" smtClean="0">
                <a:ln w="18000">
                  <a:solidFill>
                    <a:schemeClr val="accent2">
                      <a:lumMod val="75000"/>
                    </a:schemeClr>
                  </a:solidFill>
                  <a:prstDash val="solid"/>
                  <a:miter lim="800000"/>
                </a:ln>
                <a:solidFill>
                  <a:schemeClr val="bg1"/>
                </a:solidFill>
                <a:effectLst>
                  <a:outerShdw blurRad="25500" dist="23000" dir="7020000" algn="tl">
                    <a:srgbClr val="000000">
                      <a:alpha val="50000"/>
                    </a:srgbClr>
                  </a:outerShdw>
                </a:effectLst>
              </a:rPr>
              <a:t>AUTUMN (FALL)</a:t>
            </a:r>
            <a:endParaRPr lang="en-US" sz="5400" b="1" cap="none" spc="0" dirty="0">
              <a:ln w="18000">
                <a:solidFill>
                  <a:schemeClr val="accent2">
                    <a:lumMod val="75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939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ashVert">
          <a:fgClr>
            <a:schemeClr val="bg1">
              <a:lumMod val="95000"/>
            </a:schemeClr>
          </a:fgClr>
          <a:bgClr>
            <a:schemeClr val="accent1">
              <a:lumMod val="20000"/>
              <a:lumOff val="8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461" y="304800"/>
            <a:ext cx="7242048" cy="777240"/>
          </a:xfrm>
        </p:spPr>
        <p:txBody>
          <a:bodyPr>
            <a:normAutofit/>
          </a:bodyPr>
          <a:lstStyle/>
          <a:p>
            <a:r>
              <a:rPr lang="en-US" sz="4800" dirty="0" smtClean="0"/>
              <a:t>Week Five</a:t>
            </a:r>
            <a:endParaRPr lang="en-US" sz="4800" dirty="0"/>
          </a:p>
        </p:txBody>
      </p:sp>
      <p:sp>
        <p:nvSpPr>
          <p:cNvPr id="3" name="TextBox 2"/>
          <p:cNvSpPr txBox="1"/>
          <p:nvPr/>
        </p:nvSpPr>
        <p:spPr>
          <a:xfrm>
            <a:off x="381000" y="1219200"/>
            <a:ext cx="70104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accent6">
                    <a:lumMod val="60000"/>
                    <a:lumOff val="40000"/>
                  </a:schemeClr>
                </a:solidFill>
              </a:rPr>
              <a:t>Go to the </a:t>
            </a:r>
            <a:r>
              <a:rPr lang="en-US" sz="2400" dirty="0">
                <a:solidFill>
                  <a:schemeClr val="accent6">
                    <a:lumMod val="60000"/>
                    <a:lumOff val="40000"/>
                  </a:schemeClr>
                </a:solidFill>
              </a:rPr>
              <a:t>website </a:t>
            </a:r>
            <a:r>
              <a:rPr lang="en-US" sz="2400" dirty="0">
                <a:solidFill>
                  <a:schemeClr val="accent6">
                    <a:lumMod val="60000"/>
                    <a:lumOff val="40000"/>
                  </a:schemeClr>
                </a:solidFill>
                <a:hlinkClick r:id="rId2"/>
              </a:rPr>
              <a:t>http://blog.livepsychicsnetwork.com/uncategorized/fun-and-interesting-autumn-facts</a:t>
            </a:r>
            <a:r>
              <a:rPr lang="en-US" sz="2400" dirty="0" smtClean="0">
                <a:solidFill>
                  <a:schemeClr val="accent6">
                    <a:lumMod val="60000"/>
                    <a:lumOff val="40000"/>
                  </a:schemeClr>
                </a:solidFill>
                <a:hlinkClick r:id="rId2"/>
              </a:rPr>
              <a:t>/</a:t>
            </a:r>
            <a:r>
              <a:rPr lang="en-US" sz="2400" dirty="0">
                <a:solidFill>
                  <a:schemeClr val="accent6">
                    <a:lumMod val="60000"/>
                    <a:lumOff val="40000"/>
                  </a:schemeClr>
                </a:solidFill>
              </a:rPr>
              <a:t> or </a:t>
            </a:r>
            <a:r>
              <a:rPr lang="en-US" sz="2400" dirty="0">
                <a:solidFill>
                  <a:schemeClr val="accent6">
                    <a:lumMod val="60000"/>
                    <a:lumOff val="40000"/>
                  </a:schemeClr>
                </a:solidFill>
                <a:hlinkClick r:id="rId3"/>
              </a:rPr>
              <a:t>http://</a:t>
            </a:r>
            <a:r>
              <a:rPr lang="en-US" sz="2400" dirty="0" smtClean="0">
                <a:solidFill>
                  <a:schemeClr val="accent6">
                    <a:lumMod val="60000"/>
                    <a:lumOff val="40000"/>
                  </a:schemeClr>
                </a:solidFill>
                <a:hlinkClick r:id="rId3"/>
              </a:rPr>
              <a:t>kids.lovetoknow.com/wiki/Autumn_Facts_for_Kids</a:t>
            </a:r>
            <a:r>
              <a:rPr lang="en-US" sz="2400" dirty="0">
                <a:solidFill>
                  <a:schemeClr val="accent6">
                    <a:lumMod val="60000"/>
                    <a:lumOff val="40000"/>
                  </a:schemeClr>
                </a:solidFill>
              </a:rPr>
              <a:t> </a:t>
            </a:r>
            <a:endParaRPr lang="en-US" sz="2400" dirty="0" smtClean="0">
              <a:solidFill>
                <a:schemeClr val="accent6">
                  <a:lumMod val="60000"/>
                  <a:lumOff val="40000"/>
                </a:schemeClr>
              </a:solidFill>
            </a:endParaRPr>
          </a:p>
          <a:p>
            <a:pPr marL="285750" indent="-285750">
              <a:buFont typeface="Arial" panose="020B0604020202020204" pitchFamily="34" charset="0"/>
              <a:buChar char="•"/>
            </a:pPr>
            <a:r>
              <a:rPr lang="en-US" sz="2400" dirty="0" smtClean="0">
                <a:solidFill>
                  <a:schemeClr val="accent6">
                    <a:lumMod val="60000"/>
                    <a:lumOff val="40000"/>
                  </a:schemeClr>
                </a:solidFill>
              </a:rPr>
              <a:t>Explore the two websites and pick which one is your favorite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525" y="3896856"/>
            <a:ext cx="3952875" cy="2752725"/>
          </a:xfrm>
          <a:prstGeom prst="rect">
            <a:avLst/>
          </a:prstGeom>
        </p:spPr>
      </p:pic>
    </p:spTree>
    <p:extLst>
      <p:ext uri="{BB962C8B-B14F-4D97-AF65-F5344CB8AC3E}">
        <p14:creationId xmlns:p14="http://schemas.microsoft.com/office/powerpoint/2010/main" val="117603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iagBrick">
          <a:fgClr>
            <a:schemeClr val="bg1">
              <a:lumMod val="95000"/>
            </a:schemeClr>
          </a:fgClr>
          <a:bgClr>
            <a:schemeClr val="accent6">
              <a:lumMod val="20000"/>
              <a:lumOff val="8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7242048" cy="1143000"/>
          </a:xfrm>
        </p:spPr>
        <p:txBody>
          <a:bodyPr/>
          <a:lstStyle/>
          <a:p>
            <a:r>
              <a:rPr lang="en-US" dirty="0" smtClean="0"/>
              <a:t>Week five Cont. </a:t>
            </a:r>
            <a:endParaRPr lang="en-US" dirty="0"/>
          </a:p>
        </p:txBody>
      </p:sp>
      <p:sp>
        <p:nvSpPr>
          <p:cNvPr id="3" name="TextBox 2"/>
          <p:cNvSpPr txBox="1"/>
          <p:nvPr/>
        </p:nvSpPr>
        <p:spPr>
          <a:xfrm>
            <a:off x="914400" y="1524000"/>
            <a:ext cx="6096000" cy="4524315"/>
          </a:xfrm>
          <a:prstGeom prst="rect">
            <a:avLst/>
          </a:prstGeom>
          <a:noFill/>
        </p:spPr>
        <p:txBody>
          <a:bodyPr wrap="square" rtlCol="0">
            <a:spAutoFit/>
          </a:bodyPr>
          <a:lstStyle/>
          <a:p>
            <a:pPr marL="285750" lvl="0" indent="-285750">
              <a:buFont typeface="Arial" panose="020B0604020202020204" pitchFamily="34" charset="0"/>
              <a:buChar char="•"/>
            </a:pPr>
            <a:r>
              <a:rPr lang="en-US" sz="3200" b="1" dirty="0">
                <a:solidFill>
                  <a:schemeClr val="accent4">
                    <a:lumMod val="75000"/>
                  </a:schemeClr>
                </a:solidFill>
                <a:latin typeface="Bradley Hand ITC" panose="03070402050302030203" pitchFamily="66" charset="0"/>
              </a:rPr>
              <a:t>After you picked your favorite website, pick one of the facts on the website that interest you or stand out to you</a:t>
            </a:r>
          </a:p>
          <a:p>
            <a:pPr marL="285750" lvl="0" indent="-285750">
              <a:buFont typeface="Arial" panose="020B0604020202020204" pitchFamily="34" charset="0"/>
              <a:buChar char="•"/>
            </a:pPr>
            <a:r>
              <a:rPr lang="en-US" sz="3200" b="1" dirty="0">
                <a:solidFill>
                  <a:schemeClr val="accent4">
                    <a:lumMod val="75000"/>
                  </a:schemeClr>
                </a:solidFill>
                <a:latin typeface="Bradley Hand ITC" panose="03070402050302030203" pitchFamily="66" charset="0"/>
              </a:rPr>
              <a:t>Write a paragraph on why you picked the fact that you did and have the teacher review it</a:t>
            </a:r>
          </a:p>
          <a:p>
            <a:pPr marL="285750" lvl="0" indent="-285750">
              <a:buFont typeface="Arial" panose="020B0604020202020204" pitchFamily="34" charset="0"/>
              <a:buChar char="•"/>
            </a:pPr>
            <a:r>
              <a:rPr lang="en-US" sz="3200" b="1" dirty="0">
                <a:solidFill>
                  <a:schemeClr val="accent4">
                    <a:lumMod val="75000"/>
                  </a:schemeClr>
                </a:solidFill>
                <a:latin typeface="Bradley Hand ITC" panose="03070402050302030203" pitchFamily="66" charset="0"/>
              </a:rPr>
              <a:t>Read your paragraph to the classroom </a:t>
            </a:r>
          </a:p>
        </p:txBody>
      </p:sp>
    </p:spTree>
    <p:extLst>
      <p:ext uri="{BB962C8B-B14F-4D97-AF65-F5344CB8AC3E}">
        <p14:creationId xmlns:p14="http://schemas.microsoft.com/office/powerpoint/2010/main" val="31159740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
            <a:ext cx="3657600" cy="853440"/>
          </a:xfrm>
        </p:spPr>
        <p:txBody>
          <a:bodyPr>
            <a:normAutofit/>
          </a:bodyPr>
          <a:lstStyle/>
          <a:p>
            <a:r>
              <a:rPr lang="en-US" sz="4400" dirty="0" smtClean="0"/>
              <a:t>Week Six</a:t>
            </a:r>
            <a:endParaRPr lang="en-US" sz="4400" dirty="0"/>
          </a:p>
        </p:txBody>
      </p:sp>
      <p:sp>
        <p:nvSpPr>
          <p:cNvPr id="3" name="TextBox 2"/>
          <p:cNvSpPr txBox="1"/>
          <p:nvPr/>
        </p:nvSpPr>
        <p:spPr>
          <a:xfrm>
            <a:off x="381000" y="1143000"/>
            <a:ext cx="6629400" cy="2041585"/>
          </a:xfrm>
          <a:prstGeom prst="rect">
            <a:avLst/>
          </a:prstGeom>
          <a:noFill/>
        </p:spPr>
        <p:txBody>
          <a:bodyPr wrap="square" rtlCol="0">
            <a:spAutoFit/>
          </a:bodyPr>
          <a:lstStyle/>
          <a:p>
            <a:pPr>
              <a:lnSpc>
                <a:spcPts val="3840"/>
              </a:lnSpc>
            </a:pPr>
            <a:r>
              <a:rPr lang="en-US" sz="3200" dirty="0" smtClean="0">
                <a:solidFill>
                  <a:schemeClr val="accent1">
                    <a:lumMod val="50000"/>
                  </a:schemeClr>
                </a:solidFill>
                <a:latin typeface="Comic Sans MS" panose="030F0702030302020204" pitchFamily="66" charset="0"/>
              </a:rPr>
              <a:t>Lets make a Turkey!!</a:t>
            </a:r>
          </a:p>
          <a:p>
            <a:pPr>
              <a:lnSpc>
                <a:spcPts val="3840"/>
              </a:lnSpc>
            </a:pPr>
            <a:endParaRPr lang="en-US" sz="3200" dirty="0" smtClean="0">
              <a:solidFill>
                <a:schemeClr val="accent1">
                  <a:lumMod val="50000"/>
                </a:schemeClr>
              </a:solidFill>
              <a:latin typeface="Comic Sans MS" panose="030F0702030302020204" pitchFamily="66" charset="0"/>
            </a:endParaRPr>
          </a:p>
          <a:p>
            <a:pPr>
              <a:lnSpc>
                <a:spcPts val="3840"/>
              </a:lnSpc>
            </a:pPr>
            <a:r>
              <a:rPr lang="en-US" sz="3200" dirty="0" smtClean="0">
                <a:solidFill>
                  <a:schemeClr val="accent1">
                    <a:lumMod val="50000"/>
                  </a:schemeClr>
                </a:solidFill>
                <a:latin typeface="Comic Sans MS" panose="030F0702030302020204" pitchFamily="66" charset="0"/>
              </a:rPr>
              <a:t>The video below will show you how to complete the project</a:t>
            </a:r>
          </a:p>
        </p:txBody>
      </p:sp>
    </p:spTree>
    <p:extLst>
      <p:ext uri="{BB962C8B-B14F-4D97-AF65-F5344CB8AC3E}">
        <p14:creationId xmlns:p14="http://schemas.microsoft.com/office/powerpoint/2010/main" val="2137775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zigZag">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Week Six Cont.</a:t>
            </a:r>
            <a:br>
              <a:rPr lang="en-US" dirty="0" smtClean="0"/>
            </a:br>
            <a:endParaRPr lang="en-US" dirty="0"/>
          </a:p>
        </p:txBody>
      </p:sp>
      <p:sp>
        <p:nvSpPr>
          <p:cNvPr id="4" name="TextBox 3"/>
          <p:cNvSpPr txBox="1"/>
          <p:nvPr/>
        </p:nvSpPr>
        <p:spPr>
          <a:xfrm>
            <a:off x="304800" y="1280158"/>
            <a:ext cx="4069264" cy="5324535"/>
          </a:xfrm>
          <a:prstGeom prst="rect">
            <a:avLst/>
          </a:prstGeom>
          <a:noFill/>
        </p:spPr>
        <p:txBody>
          <a:bodyPr wrap="square" rtlCol="0">
            <a:spAutoFit/>
          </a:bodyPr>
          <a:lstStyle/>
          <a:p>
            <a:pPr marL="342900" indent="-342900">
              <a:buFont typeface="+mj-lt"/>
              <a:buAutoNum type="arabicPeriod"/>
            </a:pPr>
            <a:r>
              <a:rPr lang="en-US" sz="2000" dirty="0" smtClean="0">
                <a:solidFill>
                  <a:schemeClr val="accent5">
                    <a:lumMod val="60000"/>
                    <a:lumOff val="40000"/>
                  </a:schemeClr>
                </a:solidFill>
                <a:latin typeface="Bodoni MT Black" panose="02070A03080606020203" pitchFamily="18" charset="0"/>
              </a:rPr>
              <a:t>After watching the video, write five things you are thankful for down on a piece of notebook paper. </a:t>
            </a:r>
          </a:p>
          <a:p>
            <a:pPr marL="342900" indent="-342900">
              <a:buFont typeface="+mj-lt"/>
              <a:buAutoNum type="arabicPeriod"/>
            </a:pPr>
            <a:r>
              <a:rPr lang="en-US" sz="2000" dirty="0">
                <a:solidFill>
                  <a:schemeClr val="accent5">
                    <a:lumMod val="60000"/>
                    <a:lumOff val="40000"/>
                  </a:schemeClr>
                </a:solidFill>
                <a:latin typeface="Bodoni MT Black" panose="02070A03080606020203" pitchFamily="18" charset="0"/>
              </a:rPr>
              <a:t> </a:t>
            </a:r>
            <a:r>
              <a:rPr lang="en-US" sz="2000" dirty="0" smtClean="0">
                <a:solidFill>
                  <a:schemeClr val="accent5">
                    <a:lumMod val="60000"/>
                    <a:lumOff val="40000"/>
                  </a:schemeClr>
                </a:solidFill>
                <a:latin typeface="Bodoni MT Black" panose="02070A03080606020203" pitchFamily="18" charset="0"/>
              </a:rPr>
              <a:t>Give them to the teacher so she can correct any mistakes made</a:t>
            </a:r>
          </a:p>
          <a:p>
            <a:pPr marL="342900" indent="-342900">
              <a:buFont typeface="+mj-lt"/>
              <a:buAutoNum type="arabicPeriod"/>
            </a:pPr>
            <a:r>
              <a:rPr lang="en-US" sz="2000" dirty="0" smtClean="0">
                <a:solidFill>
                  <a:schemeClr val="accent5">
                    <a:lumMod val="60000"/>
                    <a:lumOff val="40000"/>
                  </a:schemeClr>
                </a:solidFill>
                <a:latin typeface="Bodoni MT Black" panose="02070A03080606020203" pitchFamily="18" charset="0"/>
              </a:rPr>
              <a:t>When you receive your paper back, start on the project. You can go back to the video for help.</a:t>
            </a:r>
          </a:p>
          <a:p>
            <a:pPr marL="342900" indent="-342900">
              <a:buFont typeface="+mj-lt"/>
              <a:buAutoNum type="arabicPeriod"/>
            </a:pPr>
            <a:r>
              <a:rPr lang="en-US" sz="2000" dirty="0" smtClean="0">
                <a:solidFill>
                  <a:schemeClr val="accent5">
                    <a:lumMod val="60000"/>
                    <a:lumOff val="40000"/>
                  </a:schemeClr>
                </a:solidFill>
                <a:latin typeface="Bodoni MT Black" panose="02070A03080606020203" pitchFamily="18" charset="0"/>
              </a:rPr>
              <a:t>After you have finished making your turkey, you will pick one of the things you are thankful for and tell the class why you chose to write about it. </a:t>
            </a:r>
            <a:endParaRPr lang="en-US" sz="2000" dirty="0">
              <a:solidFill>
                <a:schemeClr val="accent5">
                  <a:lumMod val="60000"/>
                  <a:lumOff val="40000"/>
                </a:schemeClr>
              </a:solidFill>
              <a:latin typeface="Bodoni MT Black" panose="02070A030806060202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5928">
            <a:off x="4529834" y="1472977"/>
            <a:ext cx="4488877" cy="3362325"/>
          </a:xfrm>
          <a:prstGeom prst="rect">
            <a:avLst/>
          </a:prstGeom>
        </p:spPr>
      </p:pic>
    </p:spTree>
    <p:extLst>
      <p:ext uri="{BB962C8B-B14F-4D97-AF65-F5344CB8AC3E}">
        <p14:creationId xmlns:p14="http://schemas.microsoft.com/office/powerpoint/2010/main" val="621625883"/>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2000" r="-5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242048" cy="929640"/>
          </a:xfrm>
        </p:spPr>
        <p:txBody>
          <a:bodyPr>
            <a:normAutofit/>
          </a:bodyPr>
          <a:lstStyle/>
          <a:p>
            <a:r>
              <a:rPr lang="en-US" sz="4800" dirty="0" smtClean="0">
                <a:solidFill>
                  <a:schemeClr val="accent2">
                    <a:lumMod val="50000"/>
                  </a:schemeClr>
                </a:solidFill>
              </a:rPr>
              <a:t>Weeks Seven and Eight</a:t>
            </a:r>
            <a:endParaRPr lang="en-US" sz="4800" dirty="0">
              <a:solidFill>
                <a:schemeClr val="accent2">
                  <a:lumMod val="50000"/>
                </a:schemeClr>
              </a:solidFill>
            </a:endParaRPr>
          </a:p>
        </p:txBody>
      </p:sp>
      <p:sp>
        <p:nvSpPr>
          <p:cNvPr id="3" name="Rectangle 2"/>
          <p:cNvSpPr/>
          <p:nvPr/>
        </p:nvSpPr>
        <p:spPr>
          <a:xfrm>
            <a:off x="4648200" y="5562600"/>
            <a:ext cx="298132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Winter</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451125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otGrid">
          <a:fgClr>
            <a:schemeClr val="accent1">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42048" cy="929640"/>
          </a:xfrm>
        </p:spPr>
        <p:txBody>
          <a:bodyPr>
            <a:normAutofit/>
          </a:bodyPr>
          <a:lstStyle/>
          <a:p>
            <a:r>
              <a:rPr lang="en-US" sz="4800" dirty="0" smtClean="0"/>
              <a:t>Week seven</a:t>
            </a:r>
            <a:endParaRPr lang="en-US" sz="4800" dirty="0"/>
          </a:p>
        </p:txBody>
      </p:sp>
      <p:sp>
        <p:nvSpPr>
          <p:cNvPr id="3" name="TextBox 2"/>
          <p:cNvSpPr txBox="1"/>
          <p:nvPr/>
        </p:nvSpPr>
        <p:spPr>
          <a:xfrm>
            <a:off x="807720" y="1219200"/>
            <a:ext cx="4267200"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4">
                    <a:lumMod val="60000"/>
                    <a:lumOff val="40000"/>
                  </a:schemeClr>
                </a:solidFill>
                <a:latin typeface="FangSong" panose="02010609060101010101" pitchFamily="49" charset="-122"/>
                <a:ea typeface="FangSong" panose="02010609060101010101" pitchFamily="49" charset="-122"/>
              </a:rPr>
              <a:t>Go to the class room website: </a:t>
            </a:r>
            <a:r>
              <a:rPr lang="en-US" sz="2000" b="1" dirty="0">
                <a:solidFill>
                  <a:schemeClr val="accent4">
                    <a:lumMod val="60000"/>
                    <a:lumOff val="40000"/>
                  </a:schemeClr>
                </a:solidFill>
                <a:latin typeface="FangSong" panose="02010609060101010101" pitchFamily="49" charset="-122"/>
                <a:ea typeface="FangSong" panose="02010609060101010101" pitchFamily="49" charset="-122"/>
                <a:hlinkClick r:id="rId2"/>
              </a:rPr>
              <a:t>http://mschelseawiler.weebly.com/</a:t>
            </a:r>
            <a:r>
              <a:rPr lang="en-US" sz="2000" b="1" dirty="0">
                <a:solidFill>
                  <a:schemeClr val="accent4">
                    <a:lumMod val="60000"/>
                    <a:lumOff val="40000"/>
                  </a:schemeClr>
                </a:solidFill>
                <a:latin typeface="FangSong" panose="02010609060101010101" pitchFamily="49" charset="-122"/>
                <a:ea typeface="FangSong" panose="02010609060101010101" pitchFamily="49" charset="-122"/>
              </a:rPr>
              <a:t> and click on the seasonal tab. </a:t>
            </a:r>
          </a:p>
          <a:p>
            <a:pPr marL="285750" indent="-285750">
              <a:buFont typeface="Arial" panose="020B0604020202020204" pitchFamily="34" charset="0"/>
              <a:buChar char="•"/>
            </a:pPr>
            <a:r>
              <a:rPr lang="en-US" sz="2000" b="1" dirty="0">
                <a:solidFill>
                  <a:schemeClr val="accent4">
                    <a:lumMod val="60000"/>
                    <a:lumOff val="40000"/>
                  </a:schemeClr>
                </a:solidFill>
                <a:latin typeface="FangSong" panose="02010609060101010101" pitchFamily="49" charset="-122"/>
                <a:ea typeface="FangSong" panose="02010609060101010101" pitchFamily="49" charset="-122"/>
              </a:rPr>
              <a:t>Collect information about </a:t>
            </a:r>
            <a:r>
              <a:rPr lang="en-US" sz="2000" b="1" dirty="0" smtClean="0">
                <a:solidFill>
                  <a:schemeClr val="accent4">
                    <a:lumMod val="60000"/>
                    <a:lumOff val="40000"/>
                  </a:schemeClr>
                </a:solidFill>
                <a:latin typeface="FangSong" panose="02010609060101010101" pitchFamily="49" charset="-122"/>
                <a:ea typeface="FangSong" panose="02010609060101010101" pitchFamily="49" charset="-122"/>
              </a:rPr>
              <a:t>winter </a:t>
            </a:r>
            <a:r>
              <a:rPr lang="en-US" sz="2000" b="1" dirty="0">
                <a:solidFill>
                  <a:schemeClr val="accent4">
                    <a:lumMod val="60000"/>
                    <a:lumOff val="40000"/>
                  </a:schemeClr>
                </a:solidFill>
                <a:latin typeface="FangSong" panose="02010609060101010101" pitchFamily="49" charset="-122"/>
                <a:ea typeface="FangSong" panose="02010609060101010101" pitchFamily="49" charset="-122"/>
              </a:rPr>
              <a:t>and save it to your iPad. </a:t>
            </a:r>
          </a:p>
          <a:p>
            <a:pPr marL="285750" indent="-285750">
              <a:buFont typeface="Arial" panose="020B0604020202020204" pitchFamily="34" charset="0"/>
              <a:buChar char="•"/>
            </a:pPr>
            <a:r>
              <a:rPr lang="en-US" sz="2000" b="1" dirty="0">
                <a:solidFill>
                  <a:schemeClr val="accent4">
                    <a:lumMod val="60000"/>
                    <a:lumOff val="40000"/>
                  </a:schemeClr>
                </a:solidFill>
                <a:latin typeface="FangSong" panose="02010609060101010101" pitchFamily="49" charset="-122"/>
                <a:ea typeface="FangSong" panose="02010609060101010101" pitchFamily="49" charset="-122"/>
              </a:rPr>
              <a:t>Make a short power point presentation no longer than 4 slides and present it to the teacher on the last day of the week. One of the slides need to be about what your favorite thing to do during </a:t>
            </a:r>
            <a:r>
              <a:rPr lang="en-US" sz="2000" b="1" dirty="0" smtClean="0">
                <a:solidFill>
                  <a:schemeClr val="accent4">
                    <a:lumMod val="60000"/>
                    <a:lumOff val="40000"/>
                  </a:schemeClr>
                </a:solidFill>
                <a:latin typeface="FangSong" panose="02010609060101010101" pitchFamily="49" charset="-122"/>
                <a:ea typeface="FangSong" panose="02010609060101010101" pitchFamily="49" charset="-122"/>
              </a:rPr>
              <a:t>the winter </a:t>
            </a:r>
            <a:r>
              <a:rPr lang="en-US" sz="2000" b="1" dirty="0">
                <a:solidFill>
                  <a:schemeClr val="accent4">
                    <a:lumMod val="60000"/>
                    <a:lumOff val="40000"/>
                  </a:schemeClr>
                </a:solidFill>
                <a:latin typeface="FangSong" panose="02010609060101010101" pitchFamily="49" charset="-122"/>
                <a:ea typeface="FangSong" panose="02010609060101010101" pitchFamily="49" charset="-122"/>
              </a:rPr>
              <a:t>is.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876800" y="408419"/>
            <a:ext cx="3899535" cy="29208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3025" y="3728858"/>
            <a:ext cx="3553310" cy="2214563"/>
          </a:xfrm>
          <a:prstGeom prst="rect">
            <a:avLst/>
          </a:prstGeom>
        </p:spPr>
      </p:pic>
    </p:spTree>
    <p:extLst>
      <p:ext uri="{BB962C8B-B14F-4D97-AF65-F5344CB8AC3E}">
        <p14:creationId xmlns:p14="http://schemas.microsoft.com/office/powerpoint/2010/main" val="3471445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42048" cy="1005840"/>
          </a:xfrm>
        </p:spPr>
        <p:txBody>
          <a:bodyPr>
            <a:normAutofit/>
          </a:bodyPr>
          <a:lstStyle/>
          <a:p>
            <a:r>
              <a:rPr lang="en-US" sz="4800" dirty="0" smtClean="0"/>
              <a:t>Week eight</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30636">
            <a:off x="446349" y="1449090"/>
            <a:ext cx="3242118" cy="243158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365">
            <a:off x="3806117" y="73691"/>
            <a:ext cx="2582883" cy="3441691"/>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457834">
            <a:off x="5895608" y="863804"/>
            <a:ext cx="3771399" cy="2512694"/>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25109" y="3158869"/>
            <a:ext cx="5718891" cy="3810211"/>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8200" y="3158869"/>
            <a:ext cx="6096000" cy="4061460"/>
          </a:xfrm>
          <a:prstGeom prst="rect">
            <a:avLst/>
          </a:prstGeom>
        </p:spPr>
      </p:pic>
    </p:spTree>
    <p:extLst>
      <p:ext uri="{BB962C8B-B14F-4D97-AF65-F5344CB8AC3E}">
        <p14:creationId xmlns:p14="http://schemas.microsoft.com/office/powerpoint/2010/main" val="14810769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242048" cy="701040"/>
          </a:xfrm>
        </p:spPr>
        <p:txBody>
          <a:bodyPr>
            <a:noAutofit/>
          </a:bodyPr>
          <a:lstStyle/>
          <a:p>
            <a:r>
              <a:rPr lang="en-US" sz="4800" dirty="0" smtClean="0">
                <a:solidFill>
                  <a:schemeClr val="accent6">
                    <a:lumMod val="40000"/>
                    <a:lumOff val="60000"/>
                  </a:schemeClr>
                </a:solidFill>
              </a:rPr>
              <a:t>Week eight cont</a:t>
            </a:r>
            <a:r>
              <a:rPr lang="en-US" sz="4000" dirty="0" smtClean="0"/>
              <a:t>.</a:t>
            </a:r>
            <a:endParaRPr lang="en-US" sz="4000" dirty="0"/>
          </a:p>
        </p:txBody>
      </p:sp>
      <p:sp>
        <p:nvSpPr>
          <p:cNvPr id="3" name="TextBox 2"/>
          <p:cNvSpPr txBox="1"/>
          <p:nvPr/>
        </p:nvSpPr>
        <p:spPr>
          <a:xfrm>
            <a:off x="944880" y="1667910"/>
            <a:ext cx="6248400" cy="830997"/>
          </a:xfrm>
          <a:prstGeom prst="rect">
            <a:avLst/>
          </a:prstGeom>
          <a:noFill/>
        </p:spPr>
        <p:txBody>
          <a:bodyPr wrap="square" rtlCol="0">
            <a:spAutoFit/>
          </a:bodyPr>
          <a:lstStyle/>
          <a:p>
            <a:pPr algn="ctr"/>
            <a:r>
              <a:rPr lang="en-US" sz="2400" dirty="0" smtClean="0">
                <a:solidFill>
                  <a:schemeClr val="bg1"/>
                </a:solidFill>
                <a:latin typeface="Broadway" panose="04040905080B02020502" pitchFamily="82" charset="0"/>
              </a:rPr>
              <a:t>We are going to be making Christmas cards for soldiers!!!</a:t>
            </a:r>
            <a:endParaRPr lang="en-US" sz="2400" dirty="0">
              <a:solidFill>
                <a:schemeClr val="bg1"/>
              </a:solidFill>
              <a:latin typeface="Broadway" panose="04040905080B02020502" pitchFamily="82" charset="0"/>
            </a:endParaRPr>
          </a:p>
        </p:txBody>
      </p:sp>
      <p:sp>
        <p:nvSpPr>
          <p:cNvPr id="4" name="TextBox 3"/>
          <p:cNvSpPr txBox="1"/>
          <p:nvPr/>
        </p:nvSpPr>
        <p:spPr>
          <a:xfrm>
            <a:off x="655320" y="2971800"/>
            <a:ext cx="6858000" cy="2308324"/>
          </a:xfrm>
          <a:prstGeom prst="rect">
            <a:avLst/>
          </a:prstGeom>
          <a:noFill/>
        </p:spPr>
        <p:txBody>
          <a:bodyPr wrap="square" rtlCol="0">
            <a:spAutoFit/>
          </a:bodyPr>
          <a:lstStyle/>
          <a:p>
            <a:pPr marL="342900" indent="-342900">
              <a:buFont typeface="+mj-lt"/>
              <a:buAutoNum type="arabicPeriod"/>
            </a:pPr>
            <a:r>
              <a:rPr lang="en-US" sz="2400" dirty="0" smtClean="0">
                <a:solidFill>
                  <a:schemeClr val="bg1"/>
                </a:solidFill>
                <a:latin typeface="Franklin Gothic Heavy" panose="020B0903020102020204" pitchFamily="34" charset="0"/>
              </a:rPr>
              <a:t>Samples of Christmas cards will be passed around the classroom for you to look at and get ideas for your own card.</a:t>
            </a:r>
          </a:p>
          <a:p>
            <a:pPr marL="342900" indent="-342900">
              <a:buFont typeface="+mj-lt"/>
              <a:buAutoNum type="arabicPeriod"/>
            </a:pPr>
            <a:r>
              <a:rPr lang="en-US" sz="2400" dirty="0" smtClean="0">
                <a:solidFill>
                  <a:schemeClr val="bg1"/>
                </a:solidFill>
                <a:latin typeface="Franklin Gothic Heavy" panose="020B0903020102020204" pitchFamily="34" charset="0"/>
              </a:rPr>
              <a:t>Once you have an idea, I will have construction paper, markers, crayons, etc. for you to start making your cards.</a:t>
            </a:r>
          </a:p>
        </p:txBody>
      </p:sp>
    </p:spTree>
    <p:extLst>
      <p:ext uri="{BB962C8B-B14F-4D97-AF65-F5344CB8AC3E}">
        <p14:creationId xmlns:p14="http://schemas.microsoft.com/office/powerpoint/2010/main" val="3859624731"/>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Overview</a:t>
            </a:r>
            <a:endParaRPr lang="en-US" sz="4800" dirty="0"/>
          </a:p>
        </p:txBody>
      </p:sp>
      <p:sp>
        <p:nvSpPr>
          <p:cNvPr id="3" name="Content Placeholder 2"/>
          <p:cNvSpPr>
            <a:spLocks noGrp="1"/>
          </p:cNvSpPr>
          <p:nvPr>
            <p:ph idx="1"/>
          </p:nvPr>
        </p:nvSpPr>
        <p:spPr/>
        <p:txBody>
          <a:bodyPr/>
          <a:lstStyle/>
          <a:p>
            <a:r>
              <a:rPr lang="en-US" dirty="0" smtClean="0">
                <a:solidFill>
                  <a:schemeClr val="accent5">
                    <a:lumMod val="50000"/>
                  </a:schemeClr>
                </a:solidFill>
              </a:rPr>
              <a:t>We will be doing an eight week unit plan over the different seasons, spending two weeks on each season. There will be a variety of projects throughout the eight weeks that you will complete. We will be using the classroom website, apps on your </a:t>
            </a:r>
            <a:r>
              <a:rPr lang="en-US" dirty="0" err="1" smtClean="0">
                <a:solidFill>
                  <a:schemeClr val="accent5">
                    <a:lumMod val="50000"/>
                  </a:schemeClr>
                </a:solidFill>
              </a:rPr>
              <a:t>iPad’s</a:t>
            </a:r>
            <a:r>
              <a:rPr lang="en-US" dirty="0" smtClean="0">
                <a:solidFill>
                  <a:schemeClr val="accent5">
                    <a:lumMod val="50000"/>
                  </a:schemeClr>
                </a:solidFill>
              </a:rPr>
              <a:t>, and many other resources to complete the projects.</a:t>
            </a:r>
          </a:p>
        </p:txBody>
      </p:sp>
    </p:spTree>
    <p:extLst>
      <p:ext uri="{BB962C8B-B14F-4D97-AF65-F5344CB8AC3E}">
        <p14:creationId xmlns:p14="http://schemas.microsoft.com/office/powerpoint/2010/main" val="30501971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70">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7242048" cy="929640"/>
          </a:xfrm>
        </p:spPr>
        <p:txBody>
          <a:bodyPr>
            <a:normAutofit/>
          </a:bodyPr>
          <a:lstStyle/>
          <a:p>
            <a:r>
              <a:rPr lang="en-US" sz="4800" dirty="0" smtClean="0">
                <a:solidFill>
                  <a:schemeClr val="accent4">
                    <a:lumMod val="60000"/>
                    <a:lumOff val="40000"/>
                  </a:schemeClr>
                </a:solidFill>
              </a:rPr>
              <a:t>Week Eight cont.</a:t>
            </a:r>
            <a:endParaRPr lang="en-US" sz="4800" dirty="0">
              <a:solidFill>
                <a:schemeClr val="accent4">
                  <a:lumMod val="60000"/>
                  <a:lumOff val="40000"/>
                </a:schemeClr>
              </a:solidFill>
            </a:endParaRPr>
          </a:p>
        </p:txBody>
      </p:sp>
      <p:sp>
        <p:nvSpPr>
          <p:cNvPr id="6" name="TextBox 5"/>
          <p:cNvSpPr txBox="1"/>
          <p:nvPr/>
        </p:nvSpPr>
        <p:spPr>
          <a:xfrm>
            <a:off x="685800" y="1371600"/>
            <a:ext cx="3352800" cy="4832092"/>
          </a:xfrm>
          <a:prstGeom prst="rect">
            <a:avLst/>
          </a:prstGeom>
          <a:noFill/>
        </p:spPr>
        <p:txBody>
          <a:bodyPr wrap="square" rtlCol="0">
            <a:spAutoFit/>
          </a:bodyPr>
          <a:lstStyle/>
          <a:p>
            <a:r>
              <a:rPr lang="en-US" sz="2800" b="1" dirty="0" smtClean="0">
                <a:solidFill>
                  <a:schemeClr val="accent1">
                    <a:lumMod val="50000"/>
                  </a:schemeClr>
                </a:solidFill>
              </a:rPr>
              <a:t>Students will present their cards to the class on the last day of the week and tell the class one reason on why they think it is important to send Christmas cards to the troops.</a:t>
            </a:r>
            <a:endParaRPr lang="en-US" sz="2800" b="1" dirty="0">
              <a:solidFill>
                <a:schemeClr val="accent1">
                  <a:lumMod val="5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006" y="1600200"/>
            <a:ext cx="5200994" cy="3895725"/>
          </a:xfrm>
          <a:prstGeom prst="rect">
            <a:avLst/>
          </a:prstGeom>
        </p:spPr>
      </p:pic>
    </p:spTree>
    <p:extLst>
      <p:ext uri="{BB962C8B-B14F-4D97-AF65-F5344CB8AC3E}">
        <p14:creationId xmlns:p14="http://schemas.microsoft.com/office/powerpoint/2010/main" val="257944670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66800" y="228600"/>
            <a:ext cx="5867400" cy="1600200"/>
          </a:xfrm>
        </p:spPr>
        <p:txBody>
          <a:bodyPr/>
          <a:lstStyle/>
          <a:p>
            <a:pPr algn="ctr"/>
            <a:r>
              <a:rPr lang="en-US" dirty="0" smtClean="0">
                <a:solidFill>
                  <a:schemeClr val="accent3">
                    <a:lumMod val="60000"/>
                    <a:lumOff val="40000"/>
                  </a:schemeClr>
                </a:solidFill>
              </a:rPr>
              <a:t>Do you know the different seasons??</a:t>
            </a:r>
            <a:endParaRPr lang="en-US" dirty="0">
              <a:solidFill>
                <a:schemeClr val="accent3">
                  <a:lumMod val="60000"/>
                  <a:lumOff val="40000"/>
                </a:schemeClr>
              </a:solidFill>
            </a:endParaRPr>
          </a:p>
        </p:txBody>
      </p:sp>
      <p:sp>
        <p:nvSpPr>
          <p:cNvPr id="5" name="Rectangle 4"/>
          <p:cNvSpPr/>
          <p:nvPr/>
        </p:nvSpPr>
        <p:spPr>
          <a:xfrm>
            <a:off x="1076188" y="2618417"/>
            <a:ext cx="1967206" cy="646331"/>
          </a:xfrm>
          <a:prstGeom prst="rect">
            <a:avLst/>
          </a:prstGeom>
          <a:noFill/>
        </p:spPr>
        <p:txBody>
          <a:bodyPr wrap="none" lIns="91440" tIns="45720" rIns="91440" bIns="45720">
            <a:spAutoFit/>
          </a:bodyPr>
          <a:lstStyle/>
          <a:p>
            <a:pPr algn="ctr"/>
            <a:r>
              <a:rPr lang="en-US"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SUMMER</a:t>
            </a:r>
            <a:endParaRPr lang="en-US"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p:cNvSpPr/>
          <p:nvPr/>
        </p:nvSpPr>
        <p:spPr>
          <a:xfrm>
            <a:off x="4585454" y="2652961"/>
            <a:ext cx="3560783"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Autumn (fall)</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1193723" y="6111811"/>
            <a:ext cx="1856598" cy="646331"/>
          </a:xfrm>
          <a:prstGeom prst="rect">
            <a:avLst/>
          </a:prstGeom>
          <a:noFill/>
        </p:spPr>
        <p:txBody>
          <a:bodyPr wrap="none" lIns="91440" tIns="45720" rIns="91440" bIns="4572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WINTER</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5804654" y="6111810"/>
            <a:ext cx="1718739" cy="646331"/>
          </a:xfrm>
          <a:prstGeom prst="rect">
            <a:avLst/>
          </a:prstGeom>
          <a:noFill/>
        </p:spPr>
        <p:txBody>
          <a:bodyPr wrap="non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SPRING</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6693582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anim calcmode="lin" valueType="num">
                                      <p:cBhvr>
                                        <p:cTn id="37" dur="2000" fill="hold"/>
                                        <p:tgtEl>
                                          <p:spTgt spid="8"/>
                                        </p:tgtEl>
                                        <p:attrNameLst>
                                          <p:attrName>ppt_w</p:attrName>
                                        </p:attrNameLst>
                                      </p:cBhvr>
                                      <p:tavLst>
                                        <p:tav tm="0" fmla="#ppt_w*sin(2.5*pi*$)">
                                          <p:val>
                                            <p:fltVal val="0"/>
                                          </p:val>
                                        </p:tav>
                                        <p:tav tm="100000">
                                          <p:val>
                                            <p:fltVal val="1"/>
                                          </p:val>
                                        </p:tav>
                                      </p:tavLst>
                                    </p:anim>
                                    <p:anim calcmode="lin" valueType="num">
                                      <p:cBhvr>
                                        <p:cTn id="3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242048" cy="914400"/>
          </a:xfrm>
        </p:spPr>
        <p:txBody>
          <a:bodyPr>
            <a:normAutofit/>
          </a:bodyPr>
          <a:lstStyle/>
          <a:p>
            <a:r>
              <a:rPr lang="en-US" sz="5400" dirty="0" smtClean="0"/>
              <a:t>Weeks one and two</a:t>
            </a:r>
            <a:endParaRPr lang="en-US" sz="5400" dirty="0"/>
          </a:p>
        </p:txBody>
      </p:sp>
      <p:sp>
        <p:nvSpPr>
          <p:cNvPr id="3" name="Rectangle 2"/>
          <p:cNvSpPr/>
          <p:nvPr/>
        </p:nvSpPr>
        <p:spPr>
          <a:xfrm>
            <a:off x="3733800" y="838200"/>
            <a:ext cx="3429000" cy="1015663"/>
          </a:xfrm>
          <a:prstGeom prst="rect">
            <a:avLst/>
          </a:prstGeom>
          <a:noFill/>
        </p:spPr>
        <p:txBody>
          <a:bodyPr wrap="square" lIns="91440" tIns="45720" rIns="91440" bIns="45720">
            <a:spAutoFit/>
          </a:bodyPr>
          <a:lstStyle/>
          <a:p>
            <a:pPr algn="ctr"/>
            <a:r>
              <a:rPr lang="en-US"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Spring</a:t>
            </a:r>
            <a:endParaRPr lang="en-US"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2566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helsea\AppData\Local\Microsoft\Windows\Temporary Internet Files\Content.IE5\IE9U4703\MC9003843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6" y="5163799"/>
            <a:ext cx="2801904" cy="16267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0"/>
            <a:ext cx="7924800" cy="908538"/>
          </a:xfrm>
        </p:spPr>
        <p:txBody>
          <a:bodyPr>
            <a:normAutofit/>
          </a:bodyPr>
          <a:lstStyle/>
          <a:p>
            <a:r>
              <a:rPr lang="en-US" sz="4400" dirty="0" smtClean="0"/>
              <a:t>Week one</a:t>
            </a:r>
            <a:endParaRPr lang="en-US" sz="4400" dirty="0"/>
          </a:p>
        </p:txBody>
      </p:sp>
      <p:sp>
        <p:nvSpPr>
          <p:cNvPr id="3" name="Content Placeholder 2"/>
          <p:cNvSpPr>
            <a:spLocks noGrp="1"/>
          </p:cNvSpPr>
          <p:nvPr>
            <p:ph sz="half" idx="1"/>
          </p:nvPr>
        </p:nvSpPr>
        <p:spPr>
          <a:xfrm>
            <a:off x="1828800" y="990600"/>
            <a:ext cx="4191000" cy="4495800"/>
          </a:xfrm>
        </p:spPr>
        <p:txBody>
          <a:bodyPr>
            <a:normAutofit/>
          </a:bodyPr>
          <a:lstStyle/>
          <a:p>
            <a:r>
              <a:rPr lang="en-US" sz="2000" dirty="0" smtClean="0">
                <a:solidFill>
                  <a:schemeClr val="accent2">
                    <a:lumMod val="75000"/>
                  </a:schemeClr>
                </a:solidFill>
              </a:rPr>
              <a:t>Go to the class </a:t>
            </a:r>
            <a:r>
              <a:rPr lang="en-US" sz="2000" dirty="0">
                <a:solidFill>
                  <a:schemeClr val="accent2">
                    <a:lumMod val="75000"/>
                  </a:schemeClr>
                </a:solidFill>
              </a:rPr>
              <a:t>room website: </a:t>
            </a:r>
            <a:r>
              <a:rPr lang="en-US" sz="2000" dirty="0">
                <a:solidFill>
                  <a:schemeClr val="accent2">
                    <a:lumMod val="75000"/>
                  </a:schemeClr>
                </a:solidFill>
                <a:hlinkClick r:id="rId3"/>
              </a:rPr>
              <a:t>http://mschelseawiler.weebly.com</a:t>
            </a:r>
            <a:r>
              <a:rPr lang="en-US" sz="2000" dirty="0" smtClean="0">
                <a:solidFill>
                  <a:schemeClr val="accent2">
                    <a:lumMod val="75000"/>
                  </a:schemeClr>
                </a:solidFill>
                <a:hlinkClick r:id="rId3"/>
              </a:rPr>
              <a:t>/</a:t>
            </a:r>
            <a:r>
              <a:rPr lang="en-US" sz="2000" dirty="0" smtClean="0">
                <a:solidFill>
                  <a:schemeClr val="accent2">
                    <a:lumMod val="75000"/>
                  </a:schemeClr>
                </a:solidFill>
              </a:rPr>
              <a:t> and click on the seasonal tab. </a:t>
            </a:r>
          </a:p>
          <a:p>
            <a:r>
              <a:rPr lang="en-US" sz="2000" dirty="0">
                <a:solidFill>
                  <a:schemeClr val="accent2">
                    <a:lumMod val="75000"/>
                  </a:schemeClr>
                </a:solidFill>
              </a:rPr>
              <a:t>C</a:t>
            </a:r>
            <a:r>
              <a:rPr lang="en-US" sz="2000" dirty="0" smtClean="0">
                <a:solidFill>
                  <a:schemeClr val="accent2">
                    <a:lumMod val="75000"/>
                  </a:schemeClr>
                </a:solidFill>
              </a:rPr>
              <a:t>ollect information about spring and save it to your iPad. </a:t>
            </a:r>
          </a:p>
          <a:p>
            <a:r>
              <a:rPr lang="en-US" sz="2000" dirty="0">
                <a:solidFill>
                  <a:schemeClr val="accent2">
                    <a:lumMod val="75000"/>
                  </a:schemeClr>
                </a:solidFill>
              </a:rPr>
              <a:t>M</a:t>
            </a:r>
            <a:r>
              <a:rPr lang="en-US" sz="2000" dirty="0" smtClean="0">
                <a:solidFill>
                  <a:schemeClr val="accent2">
                    <a:lumMod val="75000"/>
                  </a:schemeClr>
                </a:solidFill>
              </a:rPr>
              <a:t>ake a short power point presentation no longer than 4 slides and present it to the teacher on the last day of the week. One of the slides need to be about what your favorite thing to do during the spring is.</a:t>
            </a:r>
            <a:endParaRPr lang="en-US" sz="2000" dirty="0">
              <a:solidFill>
                <a:schemeClr val="accent2">
                  <a:lumMod val="75000"/>
                </a:schemeClr>
              </a:solidFill>
            </a:endParaRPr>
          </a:p>
        </p:txBody>
      </p:sp>
      <p:pic>
        <p:nvPicPr>
          <p:cNvPr id="1026" name="Picture 2" descr="C:\Users\Chelsea\AppData\Local\Microsoft\Windows\Temporary Internet Files\Content.IE5\28FA3C86\MC900290280[1].wmf"/>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rot="296339">
            <a:off x="6007557" y="2321425"/>
            <a:ext cx="2738570" cy="337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5535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openDmnd">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545" y="685800"/>
            <a:ext cx="7242048" cy="838200"/>
          </a:xfrm>
        </p:spPr>
        <p:txBody>
          <a:bodyPr>
            <a:normAutofit/>
          </a:bodyPr>
          <a:lstStyle/>
          <a:p>
            <a:r>
              <a:rPr lang="en-US" sz="5400" dirty="0" smtClean="0"/>
              <a:t>Week Two</a:t>
            </a:r>
            <a:endParaRPr lang="en-US" sz="5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483" r="8486"/>
          <a:stretch/>
        </p:blipFill>
        <p:spPr>
          <a:xfrm rot="572488">
            <a:off x="5339950" y="258082"/>
            <a:ext cx="3373582" cy="3111500"/>
          </a:xfrm>
          <a:prstGeom prst="rect">
            <a:avLst/>
          </a:prstGeom>
        </p:spPr>
      </p:pic>
      <p:sp>
        <p:nvSpPr>
          <p:cNvPr id="3" name="TextBox 2"/>
          <p:cNvSpPr txBox="1"/>
          <p:nvPr/>
        </p:nvSpPr>
        <p:spPr>
          <a:xfrm>
            <a:off x="533400" y="1813832"/>
            <a:ext cx="5715000" cy="4401205"/>
          </a:xfrm>
          <a:prstGeom prst="rect">
            <a:avLst/>
          </a:prstGeom>
          <a:noFill/>
        </p:spPr>
        <p:txBody>
          <a:bodyPr wrap="square" rtlCol="0">
            <a:spAutoFit/>
          </a:bodyPr>
          <a:lstStyle/>
          <a:p>
            <a:pPr marL="342900" indent="-342900">
              <a:buAutoNum type="arabicPeriod"/>
            </a:pPr>
            <a:r>
              <a:rPr lang="en-US" sz="2000" dirty="0" smtClean="0">
                <a:solidFill>
                  <a:schemeClr val="accent6">
                    <a:lumMod val="50000"/>
                  </a:schemeClr>
                </a:solidFill>
                <a:latin typeface="Franklin Gothic Heavy" panose="020B0903020102020204" pitchFamily="34" charset="0"/>
              </a:rPr>
              <a:t>The teacher is going to introduce a book about spring to the class. The class will have a short discussion about what they think the book will be about.</a:t>
            </a:r>
          </a:p>
          <a:p>
            <a:pPr marL="342900" indent="-342900">
              <a:buFont typeface="+mj-lt"/>
              <a:buAutoNum type="arabicPeriod"/>
            </a:pPr>
            <a:r>
              <a:rPr lang="en-US" sz="2000" dirty="0" smtClean="0">
                <a:solidFill>
                  <a:schemeClr val="accent6">
                    <a:lumMod val="50000"/>
                  </a:schemeClr>
                </a:solidFill>
                <a:latin typeface="Franklin Gothic Heavy" panose="020B0903020102020204" pitchFamily="34" charset="0"/>
              </a:rPr>
              <a:t> After the discussion, the teacher will read the book to the class.</a:t>
            </a:r>
          </a:p>
          <a:p>
            <a:pPr marL="342900" indent="-342900">
              <a:buFont typeface="+mj-lt"/>
              <a:buAutoNum type="arabicPeriod"/>
            </a:pPr>
            <a:r>
              <a:rPr lang="en-US" sz="2000" dirty="0" smtClean="0">
                <a:solidFill>
                  <a:schemeClr val="accent6">
                    <a:lumMod val="50000"/>
                  </a:schemeClr>
                </a:solidFill>
                <a:latin typeface="Franklin Gothic Heavy" panose="020B0903020102020204" pitchFamily="34" charset="0"/>
              </a:rPr>
              <a:t>Students will receive a worksheet about the book and should turn it in to the teacher by the end of the day.</a:t>
            </a:r>
          </a:p>
          <a:p>
            <a:pPr marL="342900" indent="-342900">
              <a:buFont typeface="+mj-lt"/>
              <a:buAutoNum type="arabicPeriod"/>
            </a:pPr>
            <a:r>
              <a:rPr lang="en-US" sz="2000" dirty="0" smtClean="0">
                <a:solidFill>
                  <a:schemeClr val="accent6">
                    <a:lumMod val="50000"/>
                  </a:schemeClr>
                </a:solidFill>
                <a:latin typeface="Franklin Gothic Heavy" panose="020B0903020102020204" pitchFamily="34" charset="0"/>
              </a:rPr>
              <a:t>The students will get on the app “explain everything” on their iPad. You will need to draw a picture of your favorite part of the book and write a short paragraph explaining why it is your favorite part. </a:t>
            </a:r>
          </a:p>
        </p:txBody>
      </p:sp>
    </p:spTree>
    <p:extLst>
      <p:ext uri="{BB962C8B-B14F-4D97-AF65-F5344CB8AC3E}">
        <p14:creationId xmlns:p14="http://schemas.microsoft.com/office/powerpoint/2010/main" val="330636210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
            <a:ext cx="7242048" cy="853440"/>
          </a:xfrm>
        </p:spPr>
        <p:txBody>
          <a:bodyPr>
            <a:normAutofit/>
          </a:bodyPr>
          <a:lstStyle/>
          <a:p>
            <a:r>
              <a:rPr lang="en-US" sz="4400" dirty="0" smtClean="0">
                <a:solidFill>
                  <a:schemeClr val="accent4">
                    <a:lumMod val="60000"/>
                    <a:lumOff val="40000"/>
                  </a:schemeClr>
                </a:solidFill>
              </a:rPr>
              <a:t>Weeks three and four</a:t>
            </a:r>
            <a:endParaRPr lang="en-US" sz="4400" dirty="0">
              <a:solidFill>
                <a:schemeClr val="accent4">
                  <a:lumMod val="60000"/>
                  <a:lumOff val="40000"/>
                </a:schemeClr>
              </a:solidFill>
            </a:endParaRPr>
          </a:p>
        </p:txBody>
      </p:sp>
      <p:sp>
        <p:nvSpPr>
          <p:cNvPr id="3" name="Rectangle 2"/>
          <p:cNvSpPr/>
          <p:nvPr/>
        </p:nvSpPr>
        <p:spPr>
          <a:xfrm>
            <a:off x="3581400" y="3916680"/>
            <a:ext cx="3012363" cy="923330"/>
          </a:xfrm>
          <a:prstGeom prst="rect">
            <a:avLst/>
          </a:prstGeom>
          <a:noFill/>
        </p:spPr>
        <p:txBody>
          <a:bodyPr wrap="none" lIns="91440" tIns="45720" rIns="91440" bIns="45720">
            <a:spAutoFit/>
          </a:bodyPr>
          <a:lstStyle/>
          <a:p>
            <a:pPr algn="ctr"/>
            <a:r>
              <a:rPr lang="en-US"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SUMMER</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203496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914400"/>
          </a:xfrm>
        </p:spPr>
        <p:txBody>
          <a:bodyPr>
            <a:noAutofit/>
          </a:bodyPr>
          <a:lstStyle/>
          <a:p>
            <a:r>
              <a:rPr lang="en-US" sz="4400" dirty="0" smtClean="0">
                <a:solidFill>
                  <a:schemeClr val="accent1">
                    <a:lumMod val="75000"/>
                  </a:schemeClr>
                </a:solidFill>
              </a:rPr>
              <a:t>Weeks Three and Four Cont.</a:t>
            </a:r>
            <a:endParaRPr lang="en-US" sz="4400" dirty="0">
              <a:solidFill>
                <a:schemeClr val="accent1">
                  <a:lumMod val="75000"/>
                </a:schemeClr>
              </a:solidFill>
            </a:endParaRPr>
          </a:p>
        </p:txBody>
      </p:sp>
      <p:sp>
        <p:nvSpPr>
          <p:cNvPr id="3" name="TextBox 2"/>
          <p:cNvSpPr txBox="1"/>
          <p:nvPr/>
        </p:nvSpPr>
        <p:spPr>
          <a:xfrm>
            <a:off x="609600" y="5791200"/>
            <a:ext cx="7086600" cy="830997"/>
          </a:xfrm>
          <a:prstGeom prst="rect">
            <a:avLst/>
          </a:prstGeom>
          <a:noFill/>
        </p:spPr>
        <p:txBody>
          <a:bodyPr wrap="square" rtlCol="0">
            <a:spAutoFit/>
          </a:bodyPr>
          <a:lstStyle/>
          <a:p>
            <a:r>
              <a:rPr lang="en-US" sz="4800" b="1" dirty="0" smtClean="0">
                <a:solidFill>
                  <a:schemeClr val="bg1"/>
                </a:solidFill>
                <a:latin typeface="Curlz MT" panose="04040404050702020202" pitchFamily="82" charset="0"/>
              </a:rPr>
              <a:t>Time for the Web Quest!!</a:t>
            </a:r>
            <a:endParaRPr lang="en-US" sz="4800" b="1" dirty="0">
              <a:solidFill>
                <a:schemeClr val="bg1"/>
              </a:solidFill>
              <a:latin typeface="Curlz MT" panose="04040404050702020202" pitchFamily="82" charset="0"/>
            </a:endParaRPr>
          </a:p>
        </p:txBody>
      </p:sp>
    </p:spTree>
    <p:extLst>
      <p:ext uri="{BB962C8B-B14F-4D97-AF65-F5344CB8AC3E}">
        <p14:creationId xmlns:p14="http://schemas.microsoft.com/office/powerpoint/2010/main" val="2153521337"/>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7242048" cy="853440"/>
          </a:xfrm>
        </p:spPr>
        <p:txBody>
          <a:bodyPr/>
          <a:lstStyle/>
          <a:p>
            <a:r>
              <a:rPr lang="en-US" dirty="0" smtClean="0"/>
              <a:t>Weeks Three and four</a:t>
            </a:r>
            <a:endParaRPr lang="en-US" dirty="0"/>
          </a:p>
        </p:txBody>
      </p:sp>
      <p:sp>
        <p:nvSpPr>
          <p:cNvPr id="3" name="TextBox 2"/>
          <p:cNvSpPr txBox="1"/>
          <p:nvPr/>
        </p:nvSpPr>
        <p:spPr>
          <a:xfrm>
            <a:off x="914400" y="1143000"/>
            <a:ext cx="6096000"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chemeClr val="accent6">
                    <a:lumMod val="50000"/>
                  </a:schemeClr>
                </a:solidFill>
                <a:latin typeface="Bradley Hand ITC" panose="03070402050302030203" pitchFamily="66" charset="0"/>
              </a:rPr>
              <a:t>Students will be completing their web quest for the next two weeks. </a:t>
            </a:r>
          </a:p>
          <a:p>
            <a:pPr marL="285750" indent="-285750">
              <a:buFont typeface="Arial" panose="020B0604020202020204" pitchFamily="34" charset="0"/>
              <a:buChar char="•"/>
            </a:pPr>
            <a:r>
              <a:rPr lang="en-US" sz="2400" b="1" dirty="0" smtClean="0">
                <a:solidFill>
                  <a:schemeClr val="accent6">
                    <a:lumMod val="50000"/>
                  </a:schemeClr>
                </a:solidFill>
                <a:latin typeface="Bradley Hand ITC" panose="03070402050302030203" pitchFamily="66" charset="0"/>
              </a:rPr>
              <a:t>The teacher will break the students into partners. </a:t>
            </a:r>
            <a:endParaRPr lang="en-US" sz="2400" b="1" dirty="0">
              <a:solidFill>
                <a:schemeClr val="accent6">
                  <a:lumMod val="50000"/>
                </a:schemeClr>
              </a:solidFill>
              <a:latin typeface="Bradley Hand ITC" panose="03070402050302030203" pitchFamily="66" charset="0"/>
            </a:endParaRPr>
          </a:p>
          <a:p>
            <a:pPr marL="285750" indent="-285750">
              <a:buFont typeface="Arial" panose="020B0604020202020204" pitchFamily="34" charset="0"/>
              <a:buChar char="•"/>
            </a:pPr>
            <a:r>
              <a:rPr lang="en-US" sz="2400" b="1" dirty="0" smtClean="0">
                <a:solidFill>
                  <a:schemeClr val="accent6">
                    <a:lumMod val="50000"/>
                  </a:schemeClr>
                </a:solidFill>
                <a:latin typeface="Bradley Hand ITC" panose="03070402050302030203" pitchFamily="66" charset="0"/>
              </a:rPr>
              <a:t>In each pair, both students will have a different job to do through out the web quest. The jobs will be assigned by the teacher.</a:t>
            </a:r>
          </a:p>
          <a:p>
            <a:pPr marL="285750" indent="-285750">
              <a:buFont typeface="Arial" panose="020B0604020202020204" pitchFamily="34" charset="0"/>
              <a:buChar char="•"/>
            </a:pPr>
            <a:r>
              <a:rPr lang="en-US" sz="2400" b="1" dirty="0" smtClean="0">
                <a:solidFill>
                  <a:schemeClr val="accent6">
                    <a:lumMod val="50000"/>
                  </a:schemeClr>
                </a:solidFill>
                <a:latin typeface="Bradley Hand ITC" panose="03070402050302030203" pitchFamily="66" charset="0"/>
              </a:rPr>
              <a:t>To access the web quest, go to the classroom </a:t>
            </a:r>
            <a:r>
              <a:rPr lang="en-US" sz="2400" b="1" dirty="0">
                <a:solidFill>
                  <a:schemeClr val="accent6">
                    <a:lumMod val="50000"/>
                  </a:schemeClr>
                </a:solidFill>
                <a:latin typeface="Bradley Hand ITC" panose="03070402050302030203" pitchFamily="66" charset="0"/>
              </a:rPr>
              <a:t>website, </a:t>
            </a:r>
            <a:r>
              <a:rPr lang="en-US" sz="2400" b="1" dirty="0">
                <a:solidFill>
                  <a:schemeClr val="accent6">
                    <a:lumMod val="50000"/>
                  </a:schemeClr>
                </a:solidFill>
                <a:latin typeface="Bradley Hand ITC" panose="03070402050302030203" pitchFamily="66" charset="0"/>
                <a:hlinkClick r:id="rId2"/>
              </a:rPr>
              <a:t>http://mschelseawiler.weebly.com</a:t>
            </a:r>
            <a:r>
              <a:rPr lang="en-US" sz="2400" b="1" dirty="0" smtClean="0">
                <a:solidFill>
                  <a:schemeClr val="accent6">
                    <a:lumMod val="50000"/>
                  </a:schemeClr>
                </a:solidFill>
                <a:latin typeface="Bradley Hand ITC" panose="03070402050302030203" pitchFamily="66" charset="0"/>
                <a:hlinkClick r:id="rId2"/>
              </a:rPr>
              <a:t>/</a:t>
            </a:r>
            <a:r>
              <a:rPr lang="en-US" sz="2400" b="1" dirty="0" smtClean="0">
                <a:solidFill>
                  <a:schemeClr val="accent6">
                    <a:lumMod val="50000"/>
                  </a:schemeClr>
                </a:solidFill>
                <a:latin typeface="Bradley Hand ITC" panose="03070402050302030203" pitchFamily="66" charset="0"/>
              </a:rPr>
              <a:t> and click on the web quest tab.</a:t>
            </a:r>
          </a:p>
        </p:txBody>
      </p:sp>
      <p:sp>
        <p:nvSpPr>
          <p:cNvPr id="4" name="Rectangle 3"/>
          <p:cNvSpPr/>
          <p:nvPr/>
        </p:nvSpPr>
        <p:spPr>
          <a:xfrm>
            <a:off x="236208" y="5715000"/>
            <a:ext cx="869930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Adventure to the zoo!!</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2" descr="https://encrypted-tbn0.gstatic.com/images?q=tbn:ANd9GcTcyVTTQMMhkfYEymvRUbfwzhlG05LkTwrs0roB7j_2SIHEE_A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5897">
            <a:off x="6446599" y="1757749"/>
            <a:ext cx="2550898" cy="222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92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506</TotalTime>
  <Words>792</Words>
  <Application>Microsoft Office PowerPoint</Application>
  <PresentationFormat>On-screen Show (4:3)</PresentationFormat>
  <Paragraphs>64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Opulent</vt:lpstr>
      <vt:lpstr>Seasons of change</vt:lpstr>
      <vt:lpstr>Overview</vt:lpstr>
      <vt:lpstr>Do you know the different seasons??</vt:lpstr>
      <vt:lpstr>Weeks one and two</vt:lpstr>
      <vt:lpstr>Week one</vt:lpstr>
      <vt:lpstr>Week Two</vt:lpstr>
      <vt:lpstr>Weeks three and four</vt:lpstr>
      <vt:lpstr>Weeks Three and Four Cont.</vt:lpstr>
      <vt:lpstr>Weeks Three and four</vt:lpstr>
      <vt:lpstr>Week three and four cont. </vt:lpstr>
      <vt:lpstr>PowerPoint Presentation</vt:lpstr>
      <vt:lpstr>Week Five</vt:lpstr>
      <vt:lpstr>Week five Cont. </vt:lpstr>
      <vt:lpstr>Week Six</vt:lpstr>
      <vt:lpstr>Week Six Cont. </vt:lpstr>
      <vt:lpstr>Weeks Seven and Eight</vt:lpstr>
      <vt:lpstr>Week seven</vt:lpstr>
      <vt:lpstr>Week eight</vt:lpstr>
      <vt:lpstr>Week eight cont.</vt:lpstr>
      <vt:lpstr>Week Eight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Seasons of change</dc:title>
  <dc:creator>Chelsea</dc:creator>
  <cp:lastModifiedBy>Chelsea</cp:lastModifiedBy>
  <cp:revision>31</cp:revision>
  <dcterms:created xsi:type="dcterms:W3CDTF">2013-10-17T13:54:13Z</dcterms:created>
  <dcterms:modified xsi:type="dcterms:W3CDTF">2013-11-26T14:30:47Z</dcterms:modified>
</cp:coreProperties>
</file>